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8"/>
  </p:notesMasterIdLst>
  <p:sldIdLst>
    <p:sldId id="256" r:id="rId5"/>
    <p:sldId id="257" r:id="rId6"/>
    <p:sldId id="258" r:id="rId7"/>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6C"/>
    <a:srgbClr val="081C23"/>
    <a:srgbClr val="F15A29"/>
    <a:srgbClr val="92D050"/>
    <a:srgbClr val="AC75D5"/>
    <a:srgbClr val="7F498F"/>
    <a:srgbClr val="D5B8EA"/>
    <a:srgbClr val="0075C9"/>
    <a:srgbClr val="000000"/>
    <a:srgbClr val="1D4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7612" autoAdjust="0"/>
  </p:normalViewPr>
  <p:slideViewPr>
    <p:cSldViewPr snapToGrid="0">
      <p:cViewPr varScale="1">
        <p:scale>
          <a:sx n="91" d="100"/>
          <a:sy n="91" d="100"/>
        </p:scale>
        <p:origin x="278" y="62"/>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commentAuthors" Target="commentAuthor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4/27/2015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1479425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2329886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Speaker Notes:</a:t>
            </a:r>
          </a:p>
          <a:p>
            <a:r>
              <a:rPr lang="en-US" dirty="0" smtClean="0"/>
              <a:t>Unhide to</a:t>
            </a:r>
            <a:r>
              <a:rPr lang="en-US" baseline="0" dirty="0" smtClean="0"/>
              <a:t> add more details if necessary</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4/27/2015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16212228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76564381"/>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5"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7"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pic>
        <p:nvPicPr>
          <p:cNvPr id="4"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5"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Logo" descr="MS Logo 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4"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11250" y="342900"/>
            <a:ext cx="11080750" cy="957263"/>
          </a:xfrm>
          <a:prstGeom prst="rect">
            <a:avLst/>
          </a:prstGeom>
        </p:spPr>
        <p:txBody>
          <a:bodyPr/>
          <a:lstStyle/>
          <a:p>
            <a:r>
              <a:rPr lang="en-US" dirty="0" smtClean="0"/>
              <a:t>VM Extensions</a:t>
            </a:r>
            <a:endParaRPr lang="en-US" dirty="0"/>
          </a:p>
        </p:txBody>
      </p:sp>
      <p:sp>
        <p:nvSpPr>
          <p:cNvPr id="4" name="Slide Number Placeholder 3"/>
          <p:cNvSpPr>
            <a:spLocks noGrp="1"/>
          </p:cNvSpPr>
          <p:nvPr>
            <p:ph type="sldNum" sz="quarter" idx="4294967295"/>
          </p:nvPr>
        </p:nvSpPr>
        <p:spPr>
          <a:xfrm>
            <a:off x="9448800" y="6256338"/>
            <a:ext cx="2743200" cy="365125"/>
          </a:xfrm>
          <a:prstGeom prst="rect">
            <a:avLst/>
          </a:prstGeom>
        </p:spPr>
        <p:txBody>
          <a:bodyPr/>
          <a:lstStyle/>
          <a:p>
            <a:fld id="{0A164282-434E-41D4-9582-783D542A7B68}" type="slidenum">
              <a:rPr lang="en-US" smtClean="0"/>
              <a:pPr/>
              <a:t>1</a:t>
            </a:fld>
            <a:endParaRPr lang="en-US"/>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pic>
        <p:nvPicPr>
          <p:cNvPr id="12" name="Picture 11"/>
          <p:cNvPicPr>
            <a:picLocks noChangeAspect="1"/>
          </p:cNvPicPr>
          <p:nvPr/>
        </p:nvPicPr>
        <p:blipFill>
          <a:blip r:embed="rId3"/>
          <a:stretch>
            <a:fillRect/>
          </a:stretch>
        </p:blipFill>
        <p:spPr>
          <a:xfrm>
            <a:off x="1711654" y="1796655"/>
            <a:ext cx="8778109" cy="3962860"/>
          </a:xfrm>
          <a:prstGeom prst="rect">
            <a:avLst/>
          </a:prstGeom>
          <a:ln w="76200">
            <a:solidFill>
              <a:srgbClr val="012456"/>
            </a:solidFill>
          </a:ln>
        </p:spPr>
      </p:pic>
      <p:sp>
        <p:nvSpPr>
          <p:cNvPr id="6" name="TextBox 5"/>
          <p:cNvSpPr txBox="1"/>
          <p:nvPr/>
        </p:nvSpPr>
        <p:spPr>
          <a:xfrm>
            <a:off x="1711654" y="1312311"/>
            <a:ext cx="5412261" cy="369332"/>
          </a:xfrm>
          <a:prstGeom prst="rect">
            <a:avLst/>
          </a:prstGeom>
          <a:noFill/>
        </p:spPr>
        <p:txBody>
          <a:bodyPr wrap="square" rtlCol="0">
            <a:spAutoFit/>
          </a:bodyPr>
          <a:lstStyle/>
          <a:p>
            <a:r>
              <a:rPr lang="en-US" dirty="0">
                <a:solidFill>
                  <a:schemeClr val="bg1"/>
                </a:solidFill>
              </a:rPr>
              <a:t>List available VM extensions</a:t>
            </a:r>
            <a:endParaRPr lang="en-US" dirty="0">
              <a:solidFill>
                <a:schemeClr val="bg1"/>
              </a:solidFill>
            </a:endParaRPr>
          </a:p>
        </p:txBody>
      </p:sp>
    </p:spTree>
    <p:extLst>
      <p:ext uri="{BB962C8B-B14F-4D97-AF65-F5344CB8AC3E}">
        <p14:creationId xmlns:p14="http://schemas.microsoft.com/office/powerpoint/2010/main" val="41395226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11250" y="342900"/>
            <a:ext cx="11080750" cy="957263"/>
          </a:xfrm>
          <a:prstGeom prst="rect">
            <a:avLst/>
          </a:prstGeom>
        </p:spPr>
        <p:txBody>
          <a:bodyPr/>
          <a:lstStyle/>
          <a:p>
            <a:r>
              <a:rPr lang="en-US" dirty="0" smtClean="0"/>
              <a:t>VM Extensions</a:t>
            </a:r>
            <a:endParaRPr lang="en-US" dirty="0"/>
          </a:p>
        </p:txBody>
      </p:sp>
      <p:sp>
        <p:nvSpPr>
          <p:cNvPr id="4" name="Slide Number Placeholder 3"/>
          <p:cNvSpPr>
            <a:spLocks noGrp="1"/>
          </p:cNvSpPr>
          <p:nvPr>
            <p:ph type="sldNum" sz="quarter" idx="4294967295"/>
          </p:nvPr>
        </p:nvSpPr>
        <p:spPr>
          <a:xfrm>
            <a:off x="9448800" y="6256338"/>
            <a:ext cx="2743200" cy="365125"/>
          </a:xfrm>
          <a:prstGeom prst="rect">
            <a:avLst/>
          </a:prstGeom>
        </p:spPr>
        <p:txBody>
          <a:bodyPr/>
          <a:lstStyle/>
          <a:p>
            <a:fld id="{0A164282-434E-41D4-9582-783D542A7B68}" type="slidenum">
              <a:rPr lang="en-US" smtClean="0"/>
              <a:pPr/>
              <a:t>2</a:t>
            </a:fld>
            <a:endParaRPr lang="en-US"/>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pic>
        <p:nvPicPr>
          <p:cNvPr id="3" name="Picture 2"/>
          <p:cNvPicPr>
            <a:picLocks noChangeAspect="1"/>
          </p:cNvPicPr>
          <p:nvPr/>
        </p:nvPicPr>
        <p:blipFill>
          <a:blip r:embed="rId3"/>
          <a:stretch>
            <a:fillRect/>
          </a:stretch>
        </p:blipFill>
        <p:spPr>
          <a:xfrm>
            <a:off x="716690" y="4510231"/>
            <a:ext cx="10798817" cy="1186234"/>
          </a:xfrm>
          <a:prstGeom prst="rect">
            <a:avLst/>
          </a:prstGeom>
          <a:ln w="76200">
            <a:solidFill>
              <a:srgbClr val="012456"/>
            </a:solidFill>
          </a:ln>
        </p:spPr>
      </p:pic>
      <p:pic>
        <p:nvPicPr>
          <p:cNvPr id="5" name="Picture 4"/>
          <p:cNvPicPr>
            <a:picLocks noChangeAspect="1"/>
          </p:cNvPicPr>
          <p:nvPr/>
        </p:nvPicPr>
        <p:blipFill>
          <a:blip r:embed="rId4"/>
          <a:stretch>
            <a:fillRect/>
          </a:stretch>
        </p:blipFill>
        <p:spPr>
          <a:xfrm>
            <a:off x="716690" y="2214522"/>
            <a:ext cx="10798817" cy="1735957"/>
          </a:xfrm>
          <a:prstGeom prst="rect">
            <a:avLst/>
          </a:prstGeom>
          <a:ln w="76200">
            <a:solidFill>
              <a:srgbClr val="012456"/>
            </a:solidFill>
          </a:ln>
        </p:spPr>
      </p:pic>
      <p:sp>
        <p:nvSpPr>
          <p:cNvPr id="6" name="TextBox 5"/>
          <p:cNvSpPr txBox="1"/>
          <p:nvPr/>
        </p:nvSpPr>
        <p:spPr>
          <a:xfrm>
            <a:off x="716690" y="1705232"/>
            <a:ext cx="5412261" cy="369332"/>
          </a:xfrm>
          <a:prstGeom prst="rect">
            <a:avLst/>
          </a:prstGeom>
          <a:noFill/>
        </p:spPr>
        <p:txBody>
          <a:bodyPr wrap="square" rtlCol="0">
            <a:spAutoFit/>
          </a:bodyPr>
          <a:lstStyle/>
          <a:p>
            <a:r>
              <a:rPr lang="en-US" dirty="0" smtClean="0">
                <a:solidFill>
                  <a:schemeClr val="bg1"/>
                </a:solidFill>
              </a:rPr>
              <a:t>Before Custom Script Extension is installed</a:t>
            </a:r>
            <a:endParaRPr lang="en-US" dirty="0">
              <a:solidFill>
                <a:schemeClr val="bg1"/>
              </a:solidFill>
            </a:endParaRPr>
          </a:p>
        </p:txBody>
      </p:sp>
      <p:sp>
        <p:nvSpPr>
          <p:cNvPr id="9" name="TextBox 8"/>
          <p:cNvSpPr txBox="1"/>
          <p:nvPr/>
        </p:nvSpPr>
        <p:spPr>
          <a:xfrm>
            <a:off x="703837" y="4090437"/>
            <a:ext cx="5412261" cy="369332"/>
          </a:xfrm>
          <a:prstGeom prst="rect">
            <a:avLst/>
          </a:prstGeom>
          <a:noFill/>
        </p:spPr>
        <p:txBody>
          <a:bodyPr wrap="square" rtlCol="0">
            <a:spAutoFit/>
          </a:bodyPr>
          <a:lstStyle/>
          <a:p>
            <a:r>
              <a:rPr lang="en-US" dirty="0" smtClean="0">
                <a:solidFill>
                  <a:schemeClr val="bg1"/>
                </a:solidFill>
              </a:rPr>
              <a:t>Script execution result</a:t>
            </a:r>
            <a:endParaRPr lang="en-US" dirty="0">
              <a:solidFill>
                <a:schemeClr val="bg1"/>
              </a:solidFill>
            </a:endParaRPr>
          </a:p>
        </p:txBody>
      </p:sp>
    </p:spTree>
    <p:extLst>
      <p:ext uri="{BB962C8B-B14F-4D97-AF65-F5344CB8AC3E}">
        <p14:creationId xmlns:p14="http://schemas.microsoft.com/office/powerpoint/2010/main" val="22012700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11250" y="342900"/>
            <a:ext cx="11080750" cy="957263"/>
          </a:xfrm>
          <a:prstGeom prst="rect">
            <a:avLst/>
          </a:prstGeom>
        </p:spPr>
        <p:txBody>
          <a:bodyPr/>
          <a:lstStyle/>
          <a:p>
            <a:r>
              <a:rPr lang="en-US" dirty="0" smtClean="0"/>
              <a:t>Azure Files vs Disks</a:t>
            </a:r>
            <a:endParaRPr lang="en-US" dirty="0"/>
          </a:p>
        </p:txBody>
      </p:sp>
      <p:graphicFrame>
        <p:nvGraphicFramePr>
          <p:cNvPr id="3" name="Table 2"/>
          <p:cNvGraphicFramePr>
            <a:graphicFrameLocks noGrp="1"/>
          </p:cNvGraphicFramePr>
          <p:nvPr>
            <p:extLst/>
          </p:nvPr>
        </p:nvGraphicFramePr>
        <p:xfrm>
          <a:off x="461813" y="1401801"/>
          <a:ext cx="11384471" cy="4854794"/>
        </p:xfrm>
        <a:graphic>
          <a:graphicData uri="http://schemas.openxmlformats.org/drawingml/2006/table">
            <a:tbl>
              <a:tblPr firstRow="1" firstCol="1" bandRow="1">
                <a:tableStyleId>{5C22544A-7EE6-4342-B048-85BDC9FD1C3A}</a:tableStyleId>
              </a:tblPr>
              <a:tblGrid>
                <a:gridCol w="2258679"/>
                <a:gridCol w="5360850"/>
                <a:gridCol w="3764942"/>
              </a:tblGrid>
              <a:tr h="374914">
                <a:tc>
                  <a:txBody>
                    <a:bodyPr/>
                    <a:lstStyle/>
                    <a:p>
                      <a:pPr marL="0" marR="0">
                        <a:lnSpc>
                          <a:spcPct val="115000"/>
                        </a:lnSpc>
                        <a:spcBef>
                          <a:spcPts val="0"/>
                        </a:spcBef>
                        <a:spcAft>
                          <a:spcPts val="1000"/>
                        </a:spcAft>
                      </a:pPr>
                      <a:r>
                        <a:rPr lang="en-US" sz="1400" dirty="0">
                          <a:effectLst/>
                        </a:rPr>
                        <a:t>Description</a:t>
                      </a:r>
                      <a:endParaRPr lang="en-US" sz="1400" dirty="0">
                        <a:effectLst/>
                        <a:latin typeface="Calibri"/>
                        <a:ea typeface="Calibri"/>
                        <a:cs typeface="Times New Roman"/>
                      </a:endParaRPr>
                    </a:p>
                  </a:txBody>
                  <a:tcPr marL="0" marR="0" marT="0" marB="0" anchor="ctr"/>
                </a:tc>
                <a:tc>
                  <a:txBody>
                    <a:bodyPr/>
                    <a:lstStyle/>
                    <a:p>
                      <a:pPr marL="0" marR="0">
                        <a:lnSpc>
                          <a:spcPct val="115000"/>
                        </a:lnSpc>
                        <a:spcBef>
                          <a:spcPts val="0"/>
                        </a:spcBef>
                        <a:spcAft>
                          <a:spcPts val="1000"/>
                        </a:spcAft>
                      </a:pPr>
                      <a:r>
                        <a:rPr lang="en-US" sz="1400">
                          <a:effectLst/>
                        </a:rPr>
                        <a:t>Disk</a:t>
                      </a:r>
                      <a:endParaRPr lang="en-US" sz="1400">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effectLst/>
                        </a:rPr>
                        <a:t>Azure Files</a:t>
                      </a:r>
                      <a:endParaRPr lang="en-US" sz="1400">
                        <a:effectLst/>
                        <a:latin typeface="Calibri"/>
                        <a:ea typeface="Calibri"/>
                        <a:cs typeface="Times New Roman"/>
                      </a:endParaRPr>
                    </a:p>
                  </a:txBody>
                  <a:tcPr marL="64162" marR="64162" marT="32082" marB="32082" anchor="ctr"/>
                </a:tc>
              </a:tr>
              <a:tr h="377391">
                <a:tc>
                  <a:txBody>
                    <a:bodyPr/>
                    <a:lstStyle/>
                    <a:p>
                      <a:pPr marL="0" marR="0">
                        <a:lnSpc>
                          <a:spcPct val="115000"/>
                        </a:lnSpc>
                        <a:spcBef>
                          <a:spcPts val="0"/>
                        </a:spcBef>
                        <a:spcAft>
                          <a:spcPts val="1000"/>
                        </a:spcAft>
                      </a:pPr>
                      <a:r>
                        <a:rPr lang="en-US" sz="1400" b="1" dirty="0">
                          <a:solidFill>
                            <a:schemeClr val="bg1"/>
                          </a:solidFill>
                          <a:effectLst/>
                        </a:rPr>
                        <a:t>Relationship with Azure VMs</a:t>
                      </a:r>
                      <a:endParaRPr lang="en-US" sz="1400" b="1" dirty="0">
                        <a:solidFill>
                          <a:schemeClr val="bg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dirty="0">
                          <a:solidFill>
                            <a:schemeClr val="tx2"/>
                          </a:solidFill>
                          <a:effectLst/>
                        </a:rPr>
                        <a:t>Required for booting (OS Disk)</a:t>
                      </a:r>
                      <a:endParaRPr lang="en-US" sz="1400" dirty="0">
                        <a:solidFill>
                          <a:schemeClr val="tx2"/>
                        </a:solidFill>
                        <a:effectLst/>
                        <a:latin typeface="Calibri"/>
                        <a:ea typeface="Calibri"/>
                        <a:cs typeface="Times New Roman"/>
                      </a:endParaRPr>
                    </a:p>
                  </a:txBody>
                  <a:tcPr marL="64162" marR="64162" marT="32082" marB="32082" anchor="ctr"/>
                </a:tc>
                <a:tc>
                  <a:txBody>
                    <a:bodyPr/>
                    <a:lstStyle/>
                    <a:p>
                      <a:pPr>
                        <a:lnSpc>
                          <a:spcPct val="107000"/>
                        </a:lnSpc>
                      </a:pPr>
                      <a:endParaRPr lang="en-US" sz="1400">
                        <a:solidFill>
                          <a:schemeClr val="tx2"/>
                        </a:solidFill>
                        <a:effectLst/>
                        <a:latin typeface="Calibri"/>
                      </a:endParaRPr>
                    </a:p>
                  </a:txBody>
                  <a:tcPr marL="64162" marR="64162" marT="32082" marB="32082" anchor="ctr"/>
                </a:tc>
              </a:tr>
              <a:tr h="366246">
                <a:tc>
                  <a:txBody>
                    <a:bodyPr/>
                    <a:lstStyle/>
                    <a:p>
                      <a:pPr marL="0" marR="0">
                        <a:lnSpc>
                          <a:spcPct val="115000"/>
                        </a:lnSpc>
                        <a:spcBef>
                          <a:spcPts val="0"/>
                        </a:spcBef>
                        <a:spcAft>
                          <a:spcPts val="1000"/>
                        </a:spcAft>
                      </a:pPr>
                      <a:r>
                        <a:rPr lang="en-US" sz="1400" b="1" dirty="0">
                          <a:solidFill>
                            <a:schemeClr val="bg1"/>
                          </a:solidFill>
                          <a:effectLst/>
                        </a:rPr>
                        <a:t>Scope</a:t>
                      </a:r>
                      <a:endParaRPr lang="en-US" sz="1400" b="1" dirty="0">
                        <a:solidFill>
                          <a:schemeClr val="bg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solidFill>
                            <a:schemeClr val="tx2"/>
                          </a:solidFill>
                          <a:effectLst/>
                        </a:rPr>
                        <a:t>Exclusive/Isolated to a single VM</a:t>
                      </a:r>
                      <a:endParaRPr lang="en-US" sz="1400">
                        <a:solidFill>
                          <a:schemeClr val="tx2"/>
                        </a:solidFill>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solidFill>
                            <a:schemeClr val="tx2"/>
                          </a:solidFill>
                          <a:effectLst/>
                        </a:rPr>
                        <a:t>Shared access across multiple VMs</a:t>
                      </a:r>
                      <a:endParaRPr lang="en-US" sz="1400">
                        <a:solidFill>
                          <a:schemeClr val="tx2"/>
                        </a:solidFill>
                        <a:effectLst/>
                        <a:latin typeface="Calibri"/>
                        <a:ea typeface="Calibri"/>
                        <a:cs typeface="Times New Roman"/>
                      </a:endParaRPr>
                    </a:p>
                  </a:txBody>
                  <a:tcPr marL="64162" marR="64162" marT="32082" marB="32082" anchor="ctr"/>
                </a:tc>
              </a:tr>
              <a:tr h="366246">
                <a:tc>
                  <a:txBody>
                    <a:bodyPr/>
                    <a:lstStyle/>
                    <a:p>
                      <a:pPr marL="0" marR="0">
                        <a:lnSpc>
                          <a:spcPct val="115000"/>
                        </a:lnSpc>
                        <a:spcBef>
                          <a:spcPts val="0"/>
                        </a:spcBef>
                        <a:spcAft>
                          <a:spcPts val="1000"/>
                        </a:spcAft>
                      </a:pPr>
                      <a:r>
                        <a:rPr lang="en-US" sz="1400" b="1" dirty="0">
                          <a:solidFill>
                            <a:schemeClr val="bg1"/>
                          </a:solidFill>
                          <a:effectLst/>
                        </a:rPr>
                        <a:t>Snapshots and Copy</a:t>
                      </a:r>
                      <a:endParaRPr lang="en-US" sz="1400" b="1" dirty="0">
                        <a:solidFill>
                          <a:schemeClr val="bg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dirty="0">
                          <a:solidFill>
                            <a:schemeClr val="tx2"/>
                          </a:solidFill>
                          <a:effectLst/>
                        </a:rPr>
                        <a:t>Yes </a:t>
                      </a:r>
                      <a:endParaRPr lang="en-US" sz="1400" dirty="0">
                        <a:solidFill>
                          <a:schemeClr val="tx2"/>
                        </a:solidFill>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solidFill>
                            <a:schemeClr val="tx2"/>
                          </a:solidFill>
                          <a:effectLst/>
                        </a:rPr>
                        <a:t>No</a:t>
                      </a:r>
                      <a:endParaRPr lang="en-US" sz="1400">
                        <a:solidFill>
                          <a:schemeClr val="tx2"/>
                        </a:solidFill>
                        <a:effectLst/>
                        <a:latin typeface="Calibri"/>
                        <a:ea typeface="Calibri"/>
                        <a:cs typeface="Times New Roman"/>
                      </a:endParaRPr>
                    </a:p>
                  </a:txBody>
                  <a:tcPr marL="64162" marR="64162" marT="32082" marB="32082" anchor="ctr"/>
                </a:tc>
              </a:tr>
              <a:tr h="426736">
                <a:tc>
                  <a:txBody>
                    <a:bodyPr/>
                    <a:lstStyle/>
                    <a:p>
                      <a:pPr marL="0" marR="0">
                        <a:lnSpc>
                          <a:spcPct val="115000"/>
                        </a:lnSpc>
                        <a:spcBef>
                          <a:spcPts val="0"/>
                        </a:spcBef>
                        <a:spcAft>
                          <a:spcPts val="1000"/>
                        </a:spcAft>
                      </a:pPr>
                      <a:r>
                        <a:rPr lang="en-US" sz="1400" b="1" dirty="0">
                          <a:solidFill>
                            <a:schemeClr val="bg1"/>
                          </a:solidFill>
                          <a:effectLst/>
                        </a:rPr>
                        <a:t>Configuration</a:t>
                      </a:r>
                      <a:endParaRPr lang="en-US" sz="1400" b="1" dirty="0">
                        <a:solidFill>
                          <a:schemeClr val="bg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dirty="0">
                          <a:solidFill>
                            <a:schemeClr val="tx2"/>
                          </a:solidFill>
                          <a:effectLst/>
                        </a:rPr>
                        <a:t>Configured via portal/Management APIs and available at boot time</a:t>
                      </a:r>
                      <a:endParaRPr lang="en-US" sz="1400" dirty="0">
                        <a:solidFill>
                          <a:schemeClr val="tx2"/>
                        </a:solidFill>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solidFill>
                            <a:schemeClr val="tx2"/>
                          </a:solidFill>
                          <a:effectLst/>
                        </a:rPr>
                        <a:t>Connect after boot (via net use on windows)</a:t>
                      </a:r>
                      <a:endParaRPr lang="en-US" sz="1400">
                        <a:solidFill>
                          <a:schemeClr val="tx2"/>
                        </a:solidFill>
                        <a:effectLst/>
                        <a:latin typeface="Calibri"/>
                        <a:ea typeface="Calibri"/>
                        <a:cs typeface="Times New Roman"/>
                      </a:endParaRPr>
                    </a:p>
                  </a:txBody>
                  <a:tcPr marL="64162" marR="64162" marT="32082" marB="32082" anchor="ctr"/>
                </a:tc>
              </a:tr>
              <a:tr h="366246">
                <a:tc>
                  <a:txBody>
                    <a:bodyPr/>
                    <a:lstStyle/>
                    <a:p>
                      <a:pPr marL="0" marR="0">
                        <a:lnSpc>
                          <a:spcPct val="115000"/>
                        </a:lnSpc>
                        <a:spcBef>
                          <a:spcPts val="0"/>
                        </a:spcBef>
                        <a:spcAft>
                          <a:spcPts val="1000"/>
                        </a:spcAft>
                      </a:pPr>
                      <a:r>
                        <a:rPr lang="en-US" sz="1400" b="1" dirty="0">
                          <a:solidFill>
                            <a:schemeClr val="bg1"/>
                          </a:solidFill>
                          <a:effectLst/>
                        </a:rPr>
                        <a:t>Built-in authentication</a:t>
                      </a:r>
                      <a:endParaRPr lang="en-US" sz="1400" b="1" dirty="0">
                        <a:solidFill>
                          <a:schemeClr val="bg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dirty="0">
                          <a:solidFill>
                            <a:schemeClr val="tx2"/>
                          </a:solidFill>
                          <a:effectLst/>
                        </a:rPr>
                        <a:t>Built-in authentication</a:t>
                      </a:r>
                      <a:endParaRPr lang="en-US" sz="1400" dirty="0">
                        <a:solidFill>
                          <a:schemeClr val="tx2"/>
                        </a:solidFill>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solidFill>
                            <a:schemeClr val="tx2"/>
                          </a:solidFill>
                          <a:effectLst/>
                        </a:rPr>
                        <a:t>Set up authentication on net use</a:t>
                      </a:r>
                      <a:endParaRPr lang="en-US" sz="1400">
                        <a:solidFill>
                          <a:schemeClr val="tx2"/>
                        </a:solidFill>
                        <a:effectLst/>
                        <a:latin typeface="Calibri"/>
                        <a:ea typeface="Calibri"/>
                        <a:cs typeface="Times New Roman"/>
                      </a:endParaRPr>
                    </a:p>
                  </a:txBody>
                  <a:tcPr marL="64162" marR="64162" marT="32082" marB="32082" anchor="ctr"/>
                </a:tc>
              </a:tr>
              <a:tr h="366246">
                <a:tc>
                  <a:txBody>
                    <a:bodyPr/>
                    <a:lstStyle/>
                    <a:p>
                      <a:pPr marL="0" marR="0">
                        <a:lnSpc>
                          <a:spcPct val="115000"/>
                        </a:lnSpc>
                        <a:spcBef>
                          <a:spcPts val="0"/>
                        </a:spcBef>
                        <a:spcAft>
                          <a:spcPts val="1000"/>
                        </a:spcAft>
                      </a:pPr>
                      <a:r>
                        <a:rPr lang="en-US" sz="1400" b="1" dirty="0">
                          <a:solidFill>
                            <a:schemeClr val="bg1"/>
                          </a:solidFill>
                          <a:effectLst/>
                        </a:rPr>
                        <a:t>Cleanup</a:t>
                      </a:r>
                      <a:endParaRPr lang="en-US" sz="1400" b="1" dirty="0">
                        <a:solidFill>
                          <a:schemeClr val="bg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dirty="0">
                          <a:solidFill>
                            <a:schemeClr val="tx2"/>
                          </a:solidFill>
                          <a:effectLst/>
                        </a:rPr>
                        <a:t>Resources can be cleaned up with VM if needed</a:t>
                      </a:r>
                      <a:endParaRPr lang="en-US" sz="1400" dirty="0">
                        <a:solidFill>
                          <a:schemeClr val="tx2"/>
                        </a:solidFill>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solidFill>
                            <a:schemeClr val="tx2"/>
                          </a:solidFill>
                          <a:effectLst/>
                        </a:rPr>
                        <a:t>Manually via standard file APIs or REST APIs</a:t>
                      </a:r>
                      <a:endParaRPr lang="en-US" sz="1400">
                        <a:solidFill>
                          <a:schemeClr val="tx2"/>
                        </a:solidFill>
                        <a:effectLst/>
                        <a:latin typeface="Calibri"/>
                        <a:ea typeface="Calibri"/>
                        <a:cs typeface="Times New Roman"/>
                      </a:endParaRPr>
                    </a:p>
                  </a:txBody>
                  <a:tcPr marL="64162" marR="64162" marT="32082" marB="32082" anchor="ctr"/>
                </a:tc>
              </a:tr>
              <a:tr h="426736">
                <a:tc>
                  <a:txBody>
                    <a:bodyPr/>
                    <a:lstStyle/>
                    <a:p>
                      <a:pPr marL="0" marR="0">
                        <a:lnSpc>
                          <a:spcPct val="115000"/>
                        </a:lnSpc>
                        <a:spcBef>
                          <a:spcPts val="0"/>
                        </a:spcBef>
                        <a:spcAft>
                          <a:spcPts val="1000"/>
                        </a:spcAft>
                      </a:pPr>
                      <a:r>
                        <a:rPr lang="en-US" sz="1400" b="1" dirty="0">
                          <a:solidFill>
                            <a:schemeClr val="bg1"/>
                          </a:solidFill>
                          <a:effectLst/>
                        </a:rPr>
                        <a:t>Access via REST</a:t>
                      </a:r>
                      <a:endParaRPr lang="en-US" sz="1400" b="1" dirty="0">
                        <a:solidFill>
                          <a:schemeClr val="bg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dirty="0">
                          <a:solidFill>
                            <a:schemeClr val="tx2"/>
                          </a:solidFill>
                          <a:effectLst/>
                        </a:rPr>
                        <a:t>Can only access as fixed formatted VHD (single blob) via REST. Files stored in VHD cannot be accessed via REST.</a:t>
                      </a:r>
                      <a:endParaRPr lang="en-US" sz="1400" dirty="0">
                        <a:solidFill>
                          <a:schemeClr val="tx2"/>
                        </a:solidFill>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solidFill>
                            <a:schemeClr val="tx2"/>
                          </a:solidFill>
                          <a:effectLst/>
                        </a:rPr>
                        <a:t>Individual files stored in share are accessible via REST</a:t>
                      </a:r>
                      <a:endParaRPr lang="en-US" sz="1400">
                        <a:solidFill>
                          <a:schemeClr val="tx2"/>
                        </a:solidFill>
                        <a:effectLst/>
                        <a:latin typeface="Calibri"/>
                        <a:ea typeface="Calibri"/>
                        <a:cs typeface="Times New Roman"/>
                      </a:endParaRPr>
                    </a:p>
                  </a:txBody>
                  <a:tcPr marL="64162" marR="64162" marT="32082" marB="32082" anchor="ctr"/>
                </a:tc>
              </a:tr>
              <a:tr h="612818">
                <a:tc>
                  <a:txBody>
                    <a:bodyPr/>
                    <a:lstStyle/>
                    <a:p>
                      <a:pPr marL="0" marR="0">
                        <a:lnSpc>
                          <a:spcPct val="115000"/>
                        </a:lnSpc>
                        <a:spcBef>
                          <a:spcPts val="0"/>
                        </a:spcBef>
                        <a:spcAft>
                          <a:spcPts val="1000"/>
                        </a:spcAft>
                      </a:pPr>
                      <a:r>
                        <a:rPr lang="en-US" sz="1400" b="1" dirty="0">
                          <a:solidFill>
                            <a:schemeClr val="bg1"/>
                          </a:solidFill>
                          <a:effectLst/>
                        </a:rPr>
                        <a:t>Max Size</a:t>
                      </a:r>
                      <a:endParaRPr lang="en-US" sz="1400" b="1" dirty="0">
                        <a:solidFill>
                          <a:schemeClr val="bg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solidFill>
                            <a:schemeClr val="tx2"/>
                          </a:solidFill>
                          <a:effectLst/>
                        </a:rPr>
                        <a:t>1TB Disk</a:t>
                      </a:r>
                      <a:endParaRPr lang="en-US" sz="1400">
                        <a:solidFill>
                          <a:schemeClr val="tx2"/>
                        </a:solidFill>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dirty="0">
                          <a:solidFill>
                            <a:schemeClr val="tx2"/>
                          </a:solidFill>
                          <a:effectLst/>
                        </a:rPr>
                        <a:t>5TB File Share</a:t>
                      </a:r>
                    </a:p>
                    <a:p>
                      <a:pPr marL="0" marR="0">
                        <a:lnSpc>
                          <a:spcPct val="115000"/>
                        </a:lnSpc>
                        <a:spcBef>
                          <a:spcPts val="0"/>
                        </a:spcBef>
                        <a:spcAft>
                          <a:spcPts val="1000"/>
                        </a:spcAft>
                      </a:pPr>
                      <a:r>
                        <a:rPr lang="en-US" sz="1400" dirty="0">
                          <a:solidFill>
                            <a:schemeClr val="tx2"/>
                          </a:solidFill>
                          <a:effectLst/>
                        </a:rPr>
                        <a:t>1TB file within share</a:t>
                      </a:r>
                      <a:endParaRPr lang="en-US" sz="1400" dirty="0">
                        <a:solidFill>
                          <a:schemeClr val="tx2"/>
                        </a:solidFill>
                        <a:effectLst/>
                        <a:latin typeface="Calibri"/>
                        <a:ea typeface="Calibri"/>
                        <a:cs typeface="Times New Roman"/>
                      </a:endParaRPr>
                    </a:p>
                  </a:txBody>
                  <a:tcPr marL="64162" marR="64162" marT="32082" marB="32082" anchor="ctr"/>
                </a:tc>
              </a:tr>
              <a:tr h="366246">
                <a:tc>
                  <a:txBody>
                    <a:bodyPr/>
                    <a:lstStyle/>
                    <a:p>
                      <a:pPr marL="0" marR="0">
                        <a:lnSpc>
                          <a:spcPct val="115000"/>
                        </a:lnSpc>
                        <a:spcBef>
                          <a:spcPts val="0"/>
                        </a:spcBef>
                        <a:spcAft>
                          <a:spcPts val="1000"/>
                        </a:spcAft>
                      </a:pPr>
                      <a:r>
                        <a:rPr lang="en-US" sz="1400" b="1" dirty="0">
                          <a:solidFill>
                            <a:schemeClr val="bg1"/>
                          </a:solidFill>
                          <a:effectLst/>
                        </a:rPr>
                        <a:t>Max 8KB </a:t>
                      </a:r>
                      <a:r>
                        <a:rPr lang="en-US" sz="1400" b="1" dirty="0" err="1">
                          <a:solidFill>
                            <a:schemeClr val="bg1"/>
                          </a:solidFill>
                          <a:effectLst/>
                        </a:rPr>
                        <a:t>IOps</a:t>
                      </a:r>
                      <a:endParaRPr lang="en-US" sz="1400" b="1" dirty="0">
                        <a:solidFill>
                          <a:schemeClr val="bg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solidFill>
                            <a:schemeClr val="tx2"/>
                          </a:solidFill>
                          <a:effectLst/>
                        </a:rPr>
                        <a:t>500 IOps</a:t>
                      </a:r>
                      <a:endParaRPr lang="en-US" sz="1400">
                        <a:solidFill>
                          <a:schemeClr val="tx2"/>
                        </a:solidFill>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dirty="0">
                          <a:solidFill>
                            <a:schemeClr val="tx2"/>
                          </a:solidFill>
                          <a:effectLst/>
                        </a:rPr>
                        <a:t>1000 </a:t>
                      </a:r>
                      <a:r>
                        <a:rPr lang="en-US" sz="1400" dirty="0" err="1">
                          <a:solidFill>
                            <a:schemeClr val="tx2"/>
                          </a:solidFill>
                          <a:effectLst/>
                        </a:rPr>
                        <a:t>IOps</a:t>
                      </a:r>
                      <a:endParaRPr lang="en-US" sz="1400" dirty="0">
                        <a:solidFill>
                          <a:schemeClr val="tx2"/>
                        </a:solidFill>
                        <a:effectLst/>
                        <a:latin typeface="Calibri"/>
                        <a:ea typeface="Calibri"/>
                        <a:cs typeface="Times New Roman"/>
                      </a:endParaRPr>
                    </a:p>
                  </a:txBody>
                  <a:tcPr marL="64162" marR="64162" marT="32082" marB="32082" anchor="ctr"/>
                </a:tc>
              </a:tr>
              <a:tr h="366246">
                <a:tc>
                  <a:txBody>
                    <a:bodyPr/>
                    <a:lstStyle/>
                    <a:p>
                      <a:pPr marL="0" marR="0">
                        <a:lnSpc>
                          <a:spcPct val="115000"/>
                        </a:lnSpc>
                        <a:spcBef>
                          <a:spcPts val="0"/>
                        </a:spcBef>
                        <a:spcAft>
                          <a:spcPts val="1000"/>
                        </a:spcAft>
                      </a:pPr>
                      <a:r>
                        <a:rPr lang="en-US" sz="1400" b="1" u="none" dirty="0">
                          <a:solidFill>
                            <a:schemeClr val="bg1"/>
                          </a:solidFill>
                          <a:effectLst/>
                        </a:rPr>
                        <a:t>Throughput</a:t>
                      </a:r>
                      <a:endParaRPr lang="en-US" sz="1400" b="1" u="none" dirty="0">
                        <a:solidFill>
                          <a:schemeClr val="bg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u="none">
                          <a:solidFill>
                            <a:schemeClr val="tx2"/>
                          </a:solidFill>
                          <a:effectLst/>
                        </a:rPr>
                        <a:t>Up to 60 MB/s per Disk</a:t>
                      </a:r>
                      <a:endParaRPr lang="en-US" sz="1400" u="none">
                        <a:solidFill>
                          <a:schemeClr val="tx2"/>
                        </a:solidFill>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u="none" dirty="0">
                          <a:solidFill>
                            <a:schemeClr val="tx2"/>
                          </a:solidFill>
                          <a:effectLst/>
                        </a:rPr>
                        <a:t>Up to 60 MB/s per File Share</a:t>
                      </a:r>
                      <a:endParaRPr lang="en-US" sz="1400" u="none" dirty="0">
                        <a:solidFill>
                          <a:schemeClr val="tx2"/>
                        </a:solidFill>
                        <a:effectLst/>
                        <a:latin typeface="Calibri"/>
                        <a:ea typeface="Calibri"/>
                        <a:cs typeface="Times New Roman"/>
                      </a:endParaRPr>
                    </a:p>
                  </a:txBody>
                  <a:tcPr marL="64162" marR="64162" marT="32082" marB="32082" anchor="ctr"/>
                </a:tc>
              </a:tr>
            </a:tbl>
          </a:graphicData>
        </a:graphic>
      </p:graphicFrame>
      <p:sp>
        <p:nvSpPr>
          <p:cNvPr id="4" name="TextBox 3"/>
          <p:cNvSpPr txBox="1"/>
          <p:nvPr/>
        </p:nvSpPr>
        <p:spPr>
          <a:xfrm>
            <a:off x="6958100" y="698553"/>
            <a:ext cx="5412261" cy="369332"/>
          </a:xfrm>
          <a:prstGeom prst="rect">
            <a:avLst/>
          </a:prstGeom>
          <a:noFill/>
        </p:spPr>
        <p:txBody>
          <a:bodyPr wrap="square" rtlCol="0">
            <a:spAutoFit/>
          </a:bodyPr>
          <a:lstStyle/>
          <a:p>
            <a:r>
              <a:rPr lang="en-US" dirty="0" smtClean="0">
                <a:solidFill>
                  <a:schemeClr val="bg1"/>
                </a:solidFill>
              </a:rPr>
              <a:t>Before Custom Script Extension is installed</a:t>
            </a:r>
            <a:endParaRPr lang="en-US" dirty="0">
              <a:solidFill>
                <a:schemeClr val="bg1"/>
              </a:solidFill>
            </a:endParaRPr>
          </a:p>
        </p:txBody>
      </p:sp>
    </p:spTree>
    <p:extLst>
      <p:ext uri="{BB962C8B-B14F-4D97-AF65-F5344CB8AC3E}">
        <p14:creationId xmlns:p14="http://schemas.microsoft.com/office/powerpoint/2010/main" val="2345653003"/>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A9559191-3FEA-4E36-B68B-97A5EF36C482}" vid="{1D1EC833-A45C-4B86-AD76-2F0B8E06CC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2.xml><?xml version="1.0" encoding="utf-8"?>
<ds:datastoreItem xmlns:ds="http://schemas.openxmlformats.org/officeDocument/2006/customXml" ds:itemID="{B030EFEA-9AEA-457C-BAA8-93C4281792F5}">
  <ds:schemaRefs>
    <ds:schemaRef ds:uri="http://schemas.microsoft.com/office/2006/documentManagement/types"/>
    <ds:schemaRef ds:uri="http://purl.org/dc/elements/1.1/"/>
    <ds:schemaRef ds:uri="http://purl.org/dc/terms/"/>
    <ds:schemaRef ds:uri="http://www.w3.org/XML/1998/namespace"/>
    <ds:schemaRef ds:uri="http://schemas.microsoft.com/office/2006/metadata/properties"/>
    <ds:schemaRef ds:uri="http://schemas.microsoft.com/office/infopath/2007/PartnerControls"/>
    <ds:schemaRef ds:uri="http://schemas.openxmlformats.org/package/2006/metadata/core-properties"/>
    <ds:schemaRef ds:uri="fee586e5-3c92-48eb-9898-42915e590ada"/>
    <ds:schemaRef ds:uri="http://purl.org/dc/dcmitype/"/>
  </ds:schemaRefs>
</ds:datastoreItem>
</file>

<file path=customXml/itemProps3.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AzureEvent</Template>
  <TotalTime>2</TotalTime>
  <Words>311</Words>
  <Application>Microsoft Office PowerPoint</Application>
  <PresentationFormat>Widescreen</PresentationFormat>
  <Paragraphs>51</Paragraphs>
  <Slides>3</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vt:i4>
      </vt:variant>
    </vt:vector>
  </HeadingPairs>
  <TitlesOfParts>
    <vt:vector size="10" baseType="lpstr">
      <vt:lpstr>Arial</vt:lpstr>
      <vt:lpstr>Calibri</vt:lpstr>
      <vt:lpstr>Segoe UI</vt:lpstr>
      <vt:lpstr>Segoe UI Light</vt:lpstr>
      <vt:lpstr>Times New Roman</vt:lpstr>
      <vt:lpstr>Wingdings</vt:lpstr>
      <vt:lpstr>1_Azure Event</vt:lpstr>
      <vt:lpstr>VM Extensions</vt:lpstr>
      <vt:lpstr>VM Extensions</vt:lpstr>
      <vt:lpstr>Azure Files vs Disks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Sidney Andrews</cp:lastModifiedBy>
  <cp:revision>4</cp:revision>
  <cp:lastPrinted>2014-03-26T17:46:13Z</cp:lastPrinted>
  <dcterms:created xsi:type="dcterms:W3CDTF">2015-04-27T14:53:15Z</dcterms:created>
  <dcterms:modified xsi:type="dcterms:W3CDTF">2015-04-27T14:56:03Z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